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1330"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1420-23AF-0232-A2E9-F6D00D90F6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A9E116-8774-E5F5-741A-9D8F5A2C6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02E87E-86B4-C183-3554-8A637F30A419}"/>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5" name="Footer Placeholder 4">
            <a:extLst>
              <a:ext uri="{FF2B5EF4-FFF2-40B4-BE49-F238E27FC236}">
                <a16:creationId xmlns:a16="http://schemas.microsoft.com/office/drawing/2014/main" id="{82EA8440-3A98-1D1A-F305-5FD8EAC07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44E363-69A4-44B5-ADE7-FD26D2B95E5C}"/>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197546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0FF6-A1B3-E7B9-F94B-6C1D8C8027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A660CB-5491-A6B7-694C-D00B7273FF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97C8F-3271-10AA-B30F-7BF18244EEE8}"/>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5" name="Footer Placeholder 4">
            <a:extLst>
              <a:ext uri="{FF2B5EF4-FFF2-40B4-BE49-F238E27FC236}">
                <a16:creationId xmlns:a16="http://schemas.microsoft.com/office/drawing/2014/main" id="{70102586-79E8-842C-340B-31281BFDB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DFDF18-0C95-9798-4547-AC7C8150DFD5}"/>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187887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0B8E7-DBD5-3BE7-7DE6-181147B965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BC64D7-DC3F-B29D-5B94-C3332153FB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74A1F-B6E4-443F-631F-1A37976BF672}"/>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5" name="Footer Placeholder 4">
            <a:extLst>
              <a:ext uri="{FF2B5EF4-FFF2-40B4-BE49-F238E27FC236}">
                <a16:creationId xmlns:a16="http://schemas.microsoft.com/office/drawing/2014/main" id="{F349B4E5-A54C-9337-2E24-779FD619B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52CE77-7EE7-690F-ED2D-3E51A5536BCA}"/>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215021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158B-6116-106E-7F64-6DA4E21F62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5E436E-7768-3B22-A3A4-E7CC22E31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07D3C2-D47D-7D24-6DD0-4F27BECC8AB3}"/>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5" name="Footer Placeholder 4">
            <a:extLst>
              <a:ext uri="{FF2B5EF4-FFF2-40B4-BE49-F238E27FC236}">
                <a16:creationId xmlns:a16="http://schemas.microsoft.com/office/drawing/2014/main" id="{9C1254B7-41EF-8CE5-F832-4C8004825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AD91D-B94C-7541-825D-846EF78C85C6}"/>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6663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744D-863F-4E37-37D5-29BF66A13A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0D062A-D881-B166-4B3C-658CA7D2BF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9952B-2C34-72B0-9E2C-E1B01FCD807F}"/>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5" name="Footer Placeholder 4">
            <a:extLst>
              <a:ext uri="{FF2B5EF4-FFF2-40B4-BE49-F238E27FC236}">
                <a16:creationId xmlns:a16="http://schemas.microsoft.com/office/drawing/2014/main" id="{95A418C4-F723-9B09-C699-63402D7F27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CB958-A7B3-8351-4B9C-96F6894F80A8}"/>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18973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E7D6-E656-95F5-31AC-99655DCE07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FF74CB-DC2D-0937-5A1C-A3A64F320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BCB61B-C820-A923-D7D8-687A51A2C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E93509-96EF-AE01-0F59-8ECC869F0FFA}"/>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6" name="Footer Placeholder 5">
            <a:extLst>
              <a:ext uri="{FF2B5EF4-FFF2-40B4-BE49-F238E27FC236}">
                <a16:creationId xmlns:a16="http://schemas.microsoft.com/office/drawing/2014/main" id="{AF07259A-FF17-7B8E-02A2-771357007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9106B8-2950-4A25-55DF-F90091B1088E}"/>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303610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AF9B-08E5-CF83-0C4D-C634C44820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9866F1-CD92-F56A-A89C-89F709C5B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4D4866-19A1-2EDD-F86C-AED99B96E0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E8AFA5-2EB6-E8AC-D423-99B296012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5E6D1-6204-1187-28C9-0ADB42CB4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8279CF-A625-1A27-6924-2E95A34C1E3D}"/>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8" name="Footer Placeholder 7">
            <a:extLst>
              <a:ext uri="{FF2B5EF4-FFF2-40B4-BE49-F238E27FC236}">
                <a16:creationId xmlns:a16="http://schemas.microsoft.com/office/drawing/2014/main" id="{1B70E790-5B3C-2A16-1ECA-87153E4D27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6E8888-5071-E396-4BDA-9B7E8880DD11}"/>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70784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21FB-6333-DDDA-1435-9BA0A7EF4D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12ABCB-0081-0FF3-9137-29DDEA2BB981}"/>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4" name="Footer Placeholder 3">
            <a:extLst>
              <a:ext uri="{FF2B5EF4-FFF2-40B4-BE49-F238E27FC236}">
                <a16:creationId xmlns:a16="http://schemas.microsoft.com/office/drawing/2014/main" id="{EC71030F-11B1-A2B8-653C-6DBE5EC3BA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1B089E-6569-ACEA-D3ED-530BE8EDFE09}"/>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218462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9C3CD-993B-20A1-0BE7-CDB8072AB3C4}"/>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3" name="Footer Placeholder 2">
            <a:extLst>
              <a:ext uri="{FF2B5EF4-FFF2-40B4-BE49-F238E27FC236}">
                <a16:creationId xmlns:a16="http://schemas.microsoft.com/office/drawing/2014/main" id="{19E2F2E4-4DEF-7BEE-A2CD-8D93FCAAC6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0700A4-3BB9-1469-9816-CADBFF0F8A78}"/>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374108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FCC9-4155-4867-9F82-CEA52C77B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8659DD-772E-B768-EFCF-70E3CEDFD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DB23AC-75E8-FC98-B1F7-16042BD6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97E53-B0D7-2F14-FBB7-FC21249FF502}"/>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6" name="Footer Placeholder 5">
            <a:extLst>
              <a:ext uri="{FF2B5EF4-FFF2-40B4-BE49-F238E27FC236}">
                <a16:creationId xmlns:a16="http://schemas.microsoft.com/office/drawing/2014/main" id="{73F4C275-AD2D-BF05-BFF3-58FC0DF1E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0CCD37-A90C-8B98-C006-8F0200107008}"/>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246359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B953-C796-AF3E-4CF4-7D74C5BBA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777F1A-DE7F-3BB2-7673-E2145890F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82334C-A482-D38E-1971-931CB888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C504A-70FD-52C7-6E6A-AA1BC2002531}"/>
              </a:ext>
            </a:extLst>
          </p:cNvPr>
          <p:cNvSpPr>
            <a:spLocks noGrp="1"/>
          </p:cNvSpPr>
          <p:nvPr>
            <p:ph type="dt" sz="half" idx="10"/>
          </p:nvPr>
        </p:nvSpPr>
        <p:spPr/>
        <p:txBody>
          <a:bodyPr/>
          <a:lstStyle/>
          <a:p>
            <a:fld id="{EEC33034-211D-474B-9111-F336704C8664}" type="datetimeFigureOut">
              <a:rPr lang="en-GB" smtClean="0"/>
              <a:t>01/10/2025</a:t>
            </a:fld>
            <a:endParaRPr lang="en-GB"/>
          </a:p>
        </p:txBody>
      </p:sp>
      <p:sp>
        <p:nvSpPr>
          <p:cNvPr id="6" name="Footer Placeholder 5">
            <a:extLst>
              <a:ext uri="{FF2B5EF4-FFF2-40B4-BE49-F238E27FC236}">
                <a16:creationId xmlns:a16="http://schemas.microsoft.com/office/drawing/2014/main" id="{5479F8A6-C054-40E1-B1C8-15558348A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E1F5F-0026-D3CC-715F-69899D9EEEA9}"/>
              </a:ext>
            </a:extLst>
          </p:cNvPr>
          <p:cNvSpPr>
            <a:spLocks noGrp="1"/>
          </p:cNvSpPr>
          <p:nvPr>
            <p:ph type="sldNum" sz="quarter" idx="12"/>
          </p:nvPr>
        </p:nvSpPr>
        <p:spPr/>
        <p:txBody>
          <a:bodyPr/>
          <a:lstStyle/>
          <a:p>
            <a:fld id="{2C01E793-92CA-4FDB-B10F-B01BC703EF9E}" type="slidenum">
              <a:rPr lang="en-GB" smtClean="0"/>
              <a:t>‹#›</a:t>
            </a:fld>
            <a:endParaRPr lang="en-GB"/>
          </a:p>
        </p:txBody>
      </p:sp>
    </p:spTree>
    <p:extLst>
      <p:ext uri="{BB962C8B-B14F-4D97-AF65-F5344CB8AC3E}">
        <p14:creationId xmlns:p14="http://schemas.microsoft.com/office/powerpoint/2010/main" val="423364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DAAA2-E82C-D801-D59F-AD8F77E23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86EC1D-527E-3A9E-8288-65094757B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71156-41E0-9DA9-212F-015BCF30F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C33034-211D-474B-9111-F336704C8664}" type="datetimeFigureOut">
              <a:rPr lang="en-GB" smtClean="0"/>
              <a:t>01/10/2025</a:t>
            </a:fld>
            <a:endParaRPr lang="en-GB"/>
          </a:p>
        </p:txBody>
      </p:sp>
      <p:sp>
        <p:nvSpPr>
          <p:cNvPr id="5" name="Footer Placeholder 4">
            <a:extLst>
              <a:ext uri="{FF2B5EF4-FFF2-40B4-BE49-F238E27FC236}">
                <a16:creationId xmlns:a16="http://schemas.microsoft.com/office/drawing/2014/main" id="{5C172682-6694-2CBF-1FB0-A14700BED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50E4438-E647-93C6-D123-FB820F3E2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01E793-92CA-4FDB-B10F-B01BC703EF9E}" type="slidenum">
              <a:rPr lang="en-GB" smtClean="0"/>
              <a:t>‹#›</a:t>
            </a:fld>
            <a:endParaRPr lang="en-GB"/>
          </a:p>
        </p:txBody>
      </p:sp>
    </p:spTree>
    <p:extLst>
      <p:ext uri="{BB962C8B-B14F-4D97-AF65-F5344CB8AC3E}">
        <p14:creationId xmlns:p14="http://schemas.microsoft.com/office/powerpoint/2010/main" val="245230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323A-DD76-E667-1D1A-BF52431B7933}"/>
              </a:ext>
            </a:extLst>
          </p:cNvPr>
          <p:cNvSpPr>
            <a:spLocks noGrp="1"/>
          </p:cNvSpPr>
          <p:nvPr>
            <p:ph type="ctrTitle"/>
          </p:nvPr>
        </p:nvSpPr>
        <p:spPr/>
        <p:txBody>
          <a:bodyPr/>
          <a:lstStyle/>
          <a:p>
            <a:r>
              <a:rPr lang="en-GB" dirty="0"/>
              <a:t>Slides on UCU 2025 strike action</a:t>
            </a:r>
          </a:p>
        </p:txBody>
      </p:sp>
      <p:sp>
        <p:nvSpPr>
          <p:cNvPr id="3" name="Subtitle 2">
            <a:extLst>
              <a:ext uri="{FF2B5EF4-FFF2-40B4-BE49-F238E27FC236}">
                <a16:creationId xmlns:a16="http://schemas.microsoft.com/office/drawing/2014/main" id="{A77BCB7E-4D1D-5A92-D19D-130FC454FB79}"/>
              </a:ext>
            </a:extLst>
          </p:cNvPr>
          <p:cNvSpPr>
            <a:spLocks noGrp="1"/>
          </p:cNvSpPr>
          <p:nvPr>
            <p:ph type="subTitle" idx="1"/>
          </p:nvPr>
        </p:nvSpPr>
        <p:spPr/>
        <p:txBody>
          <a:bodyPr/>
          <a:lstStyle/>
          <a:p>
            <a:r>
              <a:rPr lang="en-GB" dirty="0"/>
              <a:t>Feel free to edit a copy to fit your students needs and interests!</a:t>
            </a:r>
          </a:p>
        </p:txBody>
      </p:sp>
    </p:spTree>
    <p:extLst>
      <p:ext uri="{BB962C8B-B14F-4D97-AF65-F5344CB8AC3E}">
        <p14:creationId xmlns:p14="http://schemas.microsoft.com/office/powerpoint/2010/main" val="239295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407A-87F1-496C-FEE8-CDE0BF5AA066}"/>
              </a:ext>
            </a:extLst>
          </p:cNvPr>
          <p:cNvSpPr>
            <a:spLocks noGrp="1"/>
          </p:cNvSpPr>
          <p:nvPr>
            <p:ph type="title"/>
          </p:nvPr>
        </p:nvSpPr>
        <p:spPr/>
        <p:txBody>
          <a:bodyPr/>
          <a:lstStyle/>
          <a:p>
            <a:r>
              <a:rPr lang="en-GB" dirty="0"/>
              <a:t>What’s happening?</a:t>
            </a:r>
          </a:p>
        </p:txBody>
      </p:sp>
      <p:pic>
        <p:nvPicPr>
          <p:cNvPr id="7" name="Content Placeholder 6">
            <a:extLst>
              <a:ext uri="{FF2B5EF4-FFF2-40B4-BE49-F238E27FC236}">
                <a16:creationId xmlns:a16="http://schemas.microsoft.com/office/drawing/2014/main" id="{A3C92987-1E56-B9B4-B150-C5724879405D}"/>
              </a:ext>
            </a:extLst>
          </p:cNvPr>
          <p:cNvPicPr>
            <a:picLocks noGrp="1" noChangeAspect="1"/>
          </p:cNvPicPr>
          <p:nvPr>
            <p:ph idx="1"/>
          </p:nvPr>
        </p:nvPicPr>
        <p:blipFill>
          <a:blip r:embed="rId2"/>
          <a:stretch>
            <a:fillRect/>
          </a:stretch>
        </p:blipFill>
        <p:spPr>
          <a:xfrm>
            <a:off x="4229100" y="1405959"/>
            <a:ext cx="4185544" cy="4509529"/>
          </a:xfrm>
          <a:prstGeom prst="rect">
            <a:avLst/>
          </a:prstGeom>
        </p:spPr>
      </p:pic>
      <p:pic>
        <p:nvPicPr>
          <p:cNvPr id="9" name="Picture 8">
            <a:extLst>
              <a:ext uri="{FF2B5EF4-FFF2-40B4-BE49-F238E27FC236}">
                <a16:creationId xmlns:a16="http://schemas.microsoft.com/office/drawing/2014/main" id="{B2400075-0D4C-0EB4-495A-D028A1A60557}"/>
              </a:ext>
            </a:extLst>
          </p:cNvPr>
          <p:cNvPicPr>
            <a:picLocks noChangeAspect="1"/>
          </p:cNvPicPr>
          <p:nvPr/>
        </p:nvPicPr>
        <p:blipFill>
          <a:blip r:embed="rId3"/>
          <a:srcRect b="63875"/>
          <a:stretch>
            <a:fillRect/>
          </a:stretch>
        </p:blipFill>
        <p:spPr>
          <a:xfrm>
            <a:off x="8590082" y="2592880"/>
            <a:ext cx="3444375" cy="935180"/>
          </a:xfrm>
          <a:prstGeom prst="rect">
            <a:avLst/>
          </a:prstGeom>
        </p:spPr>
      </p:pic>
      <p:pic>
        <p:nvPicPr>
          <p:cNvPr id="11" name="Picture 10">
            <a:extLst>
              <a:ext uri="{FF2B5EF4-FFF2-40B4-BE49-F238E27FC236}">
                <a16:creationId xmlns:a16="http://schemas.microsoft.com/office/drawing/2014/main" id="{654A3085-FE7C-734A-FDBD-F75C6B93B146}"/>
              </a:ext>
            </a:extLst>
          </p:cNvPr>
          <p:cNvPicPr>
            <a:picLocks noChangeAspect="1"/>
          </p:cNvPicPr>
          <p:nvPr/>
        </p:nvPicPr>
        <p:blipFill>
          <a:blip r:embed="rId4"/>
          <a:stretch>
            <a:fillRect/>
          </a:stretch>
        </p:blipFill>
        <p:spPr>
          <a:xfrm>
            <a:off x="8414644" y="3953168"/>
            <a:ext cx="3505504" cy="1104996"/>
          </a:xfrm>
          <a:prstGeom prst="rect">
            <a:avLst/>
          </a:prstGeom>
        </p:spPr>
      </p:pic>
      <p:pic>
        <p:nvPicPr>
          <p:cNvPr id="13" name="Picture 12">
            <a:extLst>
              <a:ext uri="{FF2B5EF4-FFF2-40B4-BE49-F238E27FC236}">
                <a16:creationId xmlns:a16="http://schemas.microsoft.com/office/drawing/2014/main" id="{75C5C82E-76EB-C80E-57C7-195F8E604933}"/>
              </a:ext>
            </a:extLst>
          </p:cNvPr>
          <p:cNvPicPr>
            <a:picLocks noChangeAspect="1"/>
          </p:cNvPicPr>
          <p:nvPr/>
        </p:nvPicPr>
        <p:blipFill>
          <a:blip r:embed="rId5"/>
          <a:stretch>
            <a:fillRect/>
          </a:stretch>
        </p:blipFill>
        <p:spPr>
          <a:xfrm>
            <a:off x="838200" y="1866762"/>
            <a:ext cx="2997888" cy="3604398"/>
          </a:xfrm>
          <a:prstGeom prst="rect">
            <a:avLst/>
          </a:prstGeom>
        </p:spPr>
      </p:pic>
    </p:spTree>
    <p:extLst>
      <p:ext uri="{BB962C8B-B14F-4D97-AF65-F5344CB8AC3E}">
        <p14:creationId xmlns:p14="http://schemas.microsoft.com/office/powerpoint/2010/main" val="23973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9AEFEF-7A3A-65D8-1DC2-81537890F9F4}"/>
              </a:ext>
            </a:extLst>
          </p:cNvPr>
          <p:cNvPicPr>
            <a:picLocks noGrp="1" noChangeAspect="1"/>
          </p:cNvPicPr>
          <p:nvPr>
            <p:ph idx="1"/>
          </p:nvPr>
        </p:nvPicPr>
        <p:blipFill>
          <a:blip r:embed="rId2"/>
          <a:stretch>
            <a:fillRect/>
          </a:stretch>
        </p:blipFill>
        <p:spPr>
          <a:xfrm>
            <a:off x="5520185" y="483290"/>
            <a:ext cx="5825052" cy="5956839"/>
          </a:xfrm>
          <a:prstGeom prst="rect">
            <a:avLst/>
          </a:prstGeom>
        </p:spPr>
      </p:pic>
      <p:pic>
        <p:nvPicPr>
          <p:cNvPr id="7" name="Picture 6">
            <a:extLst>
              <a:ext uri="{FF2B5EF4-FFF2-40B4-BE49-F238E27FC236}">
                <a16:creationId xmlns:a16="http://schemas.microsoft.com/office/drawing/2014/main" id="{798758E8-DD5C-4F57-1791-F40BD4E4C1D7}"/>
              </a:ext>
            </a:extLst>
          </p:cNvPr>
          <p:cNvPicPr>
            <a:picLocks noChangeAspect="1"/>
          </p:cNvPicPr>
          <p:nvPr/>
        </p:nvPicPr>
        <p:blipFill>
          <a:blip r:embed="rId3"/>
          <a:stretch>
            <a:fillRect/>
          </a:stretch>
        </p:blipFill>
        <p:spPr>
          <a:xfrm>
            <a:off x="1265132" y="483290"/>
            <a:ext cx="2771171" cy="6053339"/>
          </a:xfrm>
          <a:prstGeom prst="rect">
            <a:avLst/>
          </a:prstGeom>
        </p:spPr>
      </p:pic>
    </p:spTree>
    <p:extLst>
      <p:ext uri="{BB962C8B-B14F-4D97-AF65-F5344CB8AC3E}">
        <p14:creationId xmlns:p14="http://schemas.microsoft.com/office/powerpoint/2010/main" val="229112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9A7BA-5869-0DC3-AE0F-7E8675003E44}"/>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a:t>What caused UoN staff to go on strike?</a:t>
            </a:r>
          </a:p>
        </p:txBody>
      </p:sp>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07B078B-6D3F-62F5-EFDA-05D9012C55DD}"/>
              </a:ext>
            </a:extLst>
          </p:cNvPr>
          <p:cNvPicPr>
            <a:picLocks noGrp="1" noChangeAspect="1"/>
          </p:cNvPicPr>
          <p:nvPr>
            <p:ph sz="half" idx="1"/>
          </p:nvPr>
        </p:nvPicPr>
        <p:blipFill>
          <a:blip r:embed="rId2"/>
          <a:stretch>
            <a:fillRect/>
          </a:stretch>
        </p:blipFill>
        <p:spPr>
          <a:xfrm>
            <a:off x="315726" y="2565823"/>
            <a:ext cx="5614416" cy="3509010"/>
          </a:xfrm>
          <a:prstGeom prst="rect">
            <a:avLst/>
          </a:prstGeom>
        </p:spPr>
      </p:pic>
      <p:pic>
        <p:nvPicPr>
          <p:cNvPr id="8" name="Content Placeholder 7">
            <a:extLst>
              <a:ext uri="{FF2B5EF4-FFF2-40B4-BE49-F238E27FC236}">
                <a16:creationId xmlns:a16="http://schemas.microsoft.com/office/drawing/2014/main" id="{5BCC35E1-6A3A-7F82-245D-EC944107FE67}"/>
              </a:ext>
            </a:extLst>
          </p:cNvPr>
          <p:cNvPicPr>
            <a:picLocks noGrp="1" noChangeAspect="1"/>
          </p:cNvPicPr>
          <p:nvPr>
            <p:ph sz="half" idx="2"/>
          </p:nvPr>
        </p:nvPicPr>
        <p:blipFill>
          <a:blip r:embed="rId3"/>
          <a:stretch>
            <a:fillRect/>
          </a:stretch>
        </p:blipFill>
        <p:spPr>
          <a:xfrm>
            <a:off x="5930142" y="3150027"/>
            <a:ext cx="6257372" cy="2252653"/>
          </a:xfrm>
          <a:prstGeom prst="rect">
            <a:avLst/>
          </a:prstGeom>
        </p:spPr>
      </p:pic>
    </p:spTree>
    <p:extLst>
      <p:ext uri="{BB962C8B-B14F-4D97-AF65-F5344CB8AC3E}">
        <p14:creationId xmlns:p14="http://schemas.microsoft.com/office/powerpoint/2010/main" val="3993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2BAE7E-32AB-D9B1-61C0-D1031455DE3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7F78D-5B9B-3530-D518-DF057EBBCE12}"/>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a:t>What caused UoN staff to go on strike?</a:t>
            </a:r>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922256F4-FED0-6FC7-B231-EE6C03C076A3}"/>
              </a:ext>
            </a:extLst>
          </p:cNvPr>
          <p:cNvPicPr>
            <a:picLocks noGrp="1" noChangeAspect="1"/>
          </p:cNvPicPr>
          <p:nvPr>
            <p:ph sz="half" idx="1"/>
          </p:nvPr>
        </p:nvPicPr>
        <p:blipFill>
          <a:blip r:embed="rId2"/>
          <a:stretch>
            <a:fillRect/>
          </a:stretch>
        </p:blipFill>
        <p:spPr>
          <a:xfrm>
            <a:off x="308465" y="2029973"/>
            <a:ext cx="6960436" cy="2610164"/>
          </a:xfrm>
          <a:prstGeom prst="rect">
            <a:avLst/>
          </a:prstGeom>
        </p:spPr>
      </p:pic>
      <p:pic>
        <p:nvPicPr>
          <p:cNvPr id="12" name="Content Placeholder 11">
            <a:extLst>
              <a:ext uri="{FF2B5EF4-FFF2-40B4-BE49-F238E27FC236}">
                <a16:creationId xmlns:a16="http://schemas.microsoft.com/office/drawing/2014/main" id="{8944052B-9ED7-975B-AA37-5820F5658D40}"/>
              </a:ext>
            </a:extLst>
          </p:cNvPr>
          <p:cNvPicPr>
            <a:picLocks noGrp="1" noChangeAspect="1"/>
          </p:cNvPicPr>
          <p:nvPr>
            <p:ph sz="half" idx="2"/>
          </p:nvPr>
        </p:nvPicPr>
        <p:blipFill>
          <a:blip r:embed="rId3"/>
          <a:stretch>
            <a:fillRect/>
          </a:stretch>
        </p:blipFill>
        <p:spPr>
          <a:xfrm>
            <a:off x="4450080" y="4746136"/>
            <a:ext cx="7569303" cy="2005865"/>
          </a:xfrm>
          <a:prstGeom prst="rect">
            <a:avLst/>
          </a:prstGeom>
        </p:spPr>
      </p:pic>
    </p:spTree>
    <p:extLst>
      <p:ext uri="{BB962C8B-B14F-4D97-AF65-F5344CB8AC3E}">
        <p14:creationId xmlns:p14="http://schemas.microsoft.com/office/powerpoint/2010/main" val="370348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B1C4-1966-C87E-E724-728E0B04ABC4}"/>
              </a:ext>
            </a:extLst>
          </p:cNvPr>
          <p:cNvSpPr>
            <a:spLocks noGrp="1"/>
          </p:cNvSpPr>
          <p:nvPr>
            <p:ph type="title"/>
          </p:nvPr>
        </p:nvSpPr>
        <p:spPr/>
        <p:txBody>
          <a:bodyPr/>
          <a:lstStyle/>
          <a:p>
            <a:r>
              <a:rPr lang="en-GB" dirty="0"/>
              <a:t>Why am I only just hearing about this?</a:t>
            </a:r>
          </a:p>
        </p:txBody>
      </p:sp>
      <p:pic>
        <p:nvPicPr>
          <p:cNvPr id="6" name="Content Placeholder 5">
            <a:extLst>
              <a:ext uri="{FF2B5EF4-FFF2-40B4-BE49-F238E27FC236}">
                <a16:creationId xmlns:a16="http://schemas.microsoft.com/office/drawing/2014/main" id="{D197ADB2-311B-4E99-43AD-30426E6A8BB8}"/>
              </a:ext>
            </a:extLst>
          </p:cNvPr>
          <p:cNvPicPr>
            <a:picLocks noGrp="1" noChangeAspect="1"/>
          </p:cNvPicPr>
          <p:nvPr>
            <p:ph idx="1"/>
          </p:nvPr>
        </p:nvPicPr>
        <p:blipFill>
          <a:blip r:embed="rId2"/>
          <a:stretch>
            <a:fillRect/>
          </a:stretch>
        </p:blipFill>
        <p:spPr>
          <a:xfrm>
            <a:off x="559078" y="1481561"/>
            <a:ext cx="11073843" cy="4687224"/>
          </a:xfrm>
          <a:prstGeom prst="rect">
            <a:avLst/>
          </a:prstGeom>
        </p:spPr>
      </p:pic>
    </p:spTree>
    <p:extLst>
      <p:ext uri="{BB962C8B-B14F-4D97-AF65-F5344CB8AC3E}">
        <p14:creationId xmlns:p14="http://schemas.microsoft.com/office/powerpoint/2010/main" val="107408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B05133F-E55E-D34F-DFFF-DEB97A9B9893}"/>
              </a:ext>
            </a:extLst>
          </p:cNvPr>
          <p:cNvSpPr>
            <a:spLocks noGrp="1"/>
          </p:cNvSpPr>
          <p:nvPr>
            <p:ph type="title"/>
          </p:nvPr>
        </p:nvSpPr>
        <p:spPr/>
        <p:txBody>
          <a:bodyPr/>
          <a:lstStyle/>
          <a:p>
            <a:r>
              <a:rPr lang="en-GB" dirty="0"/>
              <a:t>What can students do to support?</a:t>
            </a:r>
          </a:p>
        </p:txBody>
      </p:sp>
      <p:sp>
        <p:nvSpPr>
          <p:cNvPr id="13" name="Content Placeholder 12">
            <a:extLst>
              <a:ext uri="{FF2B5EF4-FFF2-40B4-BE49-F238E27FC236}">
                <a16:creationId xmlns:a16="http://schemas.microsoft.com/office/drawing/2014/main" id="{3776DB44-C315-BBFD-AB45-064423ECAC6C}"/>
              </a:ext>
            </a:extLst>
          </p:cNvPr>
          <p:cNvSpPr>
            <a:spLocks noGrp="1"/>
          </p:cNvSpPr>
          <p:nvPr>
            <p:ph idx="1"/>
          </p:nvPr>
        </p:nvSpPr>
        <p:spPr>
          <a:xfrm>
            <a:off x="381966" y="1615030"/>
            <a:ext cx="7292050" cy="4877843"/>
          </a:xfrm>
        </p:spPr>
        <p:txBody>
          <a:bodyPr>
            <a:normAutofit fontScale="92500" lnSpcReduction="10000"/>
          </a:bodyPr>
          <a:lstStyle/>
          <a:p>
            <a:r>
              <a:rPr lang="en-GB" sz="2400" dirty="0"/>
              <a:t>Use the QR code here to </a:t>
            </a:r>
            <a:r>
              <a:rPr lang="en-GB" sz="2400" b="1" dirty="0"/>
              <a:t>email the Vice Chancellor </a:t>
            </a:r>
            <a:r>
              <a:rPr lang="en-GB" sz="2400" dirty="0"/>
              <a:t>and Head of Council encouraging them to engage with UCU in negotiations to end the dispute. Explain how their choices to cut staff and spend money irresponsibly are impacting on your education</a:t>
            </a:r>
          </a:p>
          <a:p>
            <a:r>
              <a:rPr lang="en-GB" sz="2400" dirty="0"/>
              <a:t>You can also </a:t>
            </a:r>
            <a:r>
              <a:rPr lang="en-GB" sz="2400" b="1" dirty="0"/>
              <a:t>raise these concerns to your Faculty PVC or Head of School</a:t>
            </a:r>
            <a:r>
              <a:rPr lang="en-GB" sz="2400" dirty="0"/>
              <a:t>, highlighting the local impact on students from your course, and asking that they add to this support of negotiations</a:t>
            </a:r>
          </a:p>
          <a:p>
            <a:r>
              <a:rPr lang="en-GB" sz="2400" b="1" dirty="0"/>
              <a:t>Join us at teach outs and rallies </a:t>
            </a:r>
            <a:r>
              <a:rPr lang="en-GB" sz="2400" dirty="0"/>
              <a:t>– full details are on uonucu.org</a:t>
            </a:r>
          </a:p>
          <a:p>
            <a:r>
              <a:rPr lang="en-GB" sz="2400" b="1" dirty="0"/>
              <a:t>Talk to your lecturers and support staff</a:t>
            </a:r>
            <a:r>
              <a:rPr lang="en-GB" sz="2400" dirty="0"/>
              <a:t>, asking them about their experience of these issues</a:t>
            </a:r>
          </a:p>
          <a:p>
            <a:r>
              <a:rPr lang="en-GB" sz="2400" b="1" dirty="0"/>
              <a:t>Talk to other students </a:t>
            </a:r>
            <a:r>
              <a:rPr lang="en-GB" sz="2400" dirty="0"/>
              <a:t>about the issue, share what you know!</a:t>
            </a:r>
          </a:p>
        </p:txBody>
      </p:sp>
      <p:sp>
        <p:nvSpPr>
          <p:cNvPr id="7" name="Rectangle 1">
            <a:extLst>
              <a:ext uri="{FF2B5EF4-FFF2-40B4-BE49-F238E27FC236}">
                <a16:creationId xmlns:a16="http://schemas.microsoft.com/office/drawing/2014/main" id="{4C127318-E20C-2C56-816E-F106913FA5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a:extLst>
              <a:ext uri="{FF2B5EF4-FFF2-40B4-BE49-F238E27FC236}">
                <a16:creationId xmlns:a16="http://schemas.microsoft.com/office/drawing/2014/main" id="{6CB32E38-0B13-DD39-D217-27E9306500ED}"/>
              </a:ext>
            </a:extLst>
          </p:cNvPr>
          <p:cNvPicPr>
            <a:picLocks noChangeAspect="1"/>
          </p:cNvPicPr>
          <p:nvPr/>
        </p:nvPicPr>
        <p:blipFill>
          <a:blip r:embed="rId2"/>
          <a:stretch>
            <a:fillRect/>
          </a:stretch>
        </p:blipFill>
        <p:spPr>
          <a:xfrm>
            <a:off x="7863397" y="1962852"/>
            <a:ext cx="4089764" cy="4076883"/>
          </a:xfrm>
          <a:prstGeom prst="rect">
            <a:avLst/>
          </a:prstGeom>
        </p:spPr>
      </p:pic>
    </p:spTree>
    <p:extLst>
      <p:ext uri="{BB962C8B-B14F-4D97-AF65-F5344CB8AC3E}">
        <p14:creationId xmlns:p14="http://schemas.microsoft.com/office/powerpoint/2010/main" val="2517690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179</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Slides on UCU 2025 strike action</vt:lpstr>
      <vt:lpstr>What’s happening?</vt:lpstr>
      <vt:lpstr>PowerPoint Presentation</vt:lpstr>
      <vt:lpstr>What caused UoN staff to go on strike?</vt:lpstr>
      <vt:lpstr>What caused UoN staff to go on strike?</vt:lpstr>
      <vt:lpstr>Why am I only just hearing about this?</vt:lpstr>
      <vt:lpstr>What can students do to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Ella Guerin</dc:creator>
  <cp:lastModifiedBy>Ella Guerin (staff)</cp:lastModifiedBy>
  <cp:revision>1</cp:revision>
  <dcterms:created xsi:type="dcterms:W3CDTF">2025-10-01T15:32:39Z</dcterms:created>
  <dcterms:modified xsi:type="dcterms:W3CDTF">2025-10-01T15:56:12Z</dcterms:modified>
</cp:coreProperties>
</file>